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</p:sldIdLst>
  <p:sldSz cx="12192000" cy="6858000"/>
  <p:notesSz cx="6858000" cy="9144000"/>
  <p:embeddedFontLst>
    <p:embeddedFont>
      <p:font typeface="OPPOSans B" panose="00020600040101010101" pitchFamily="18" charset="-122"/>
      <p:regular r:id="rId3"/>
    </p:embeddedFont>
    <p:embeddedFont>
      <p:font typeface="OPPOSans R" panose="00020600040101010101" pitchFamily="18" charset="-122"/>
      <p:regular r:id="rId4"/>
    </p:embeddedFont>
    <p:embeddedFont>
      <p:font typeface="等线" panose="02010600030101010101" pitchFamily="2" charset="-122"/>
      <p:regular r:id="rId5"/>
      <p:bold r:id="rId6"/>
    </p:embeddedFont>
    <p:embeddedFont>
      <p:font typeface="等线 Light" panose="02010600030101010101" pitchFamily="2" charset="-122"/>
      <p:regular r:id="rId7"/>
    </p:embeddedFont>
    <p:embeddedFont>
      <p:font typeface="站酷快乐体2016修订版" panose="02010600030101010101" pitchFamily="2" charset="-122"/>
      <p:regular r:id="rId8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5B5B"/>
    <a:srgbClr val="B19746"/>
    <a:srgbClr val="689353"/>
    <a:srgbClr val="63C7F8"/>
    <a:srgbClr val="C6E4F3"/>
    <a:srgbClr val="E45656"/>
    <a:srgbClr val="EA7A7A"/>
    <a:srgbClr val="EFCDCD"/>
    <a:srgbClr val="F2AE53"/>
    <a:srgbClr val="6A9E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>
        <p:scale>
          <a:sx n="110" d="100"/>
          <a:sy n="110" d="100"/>
        </p:scale>
        <p:origin x="990" y="12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theme" Target="theme/theme1.xml"/><Relationship Id="rId5" Type="http://schemas.openxmlformats.org/officeDocument/2006/relationships/font" Target="fonts/font3.fntdata"/><Relationship Id="rId10" Type="http://schemas.openxmlformats.org/officeDocument/2006/relationships/viewProps" Target="viewProps.xml"/><Relationship Id="rId4" Type="http://schemas.openxmlformats.org/officeDocument/2006/relationships/font" Target="fonts/font2.fntdata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629DCE9-E08E-0A43-197B-A85B908A1C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6EF9A11-150C-DFF4-2FA6-FF62013E2A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58F39DD-3ED8-1E94-96CA-DAE1F67CA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C910763-F638-621D-CCD8-927872153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1CC463D-67E0-1242-B2D1-B9F50C225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296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40DA5D9-1F64-15BA-CA0A-C4FDB6B3C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D3A44EC-C2DC-36D0-1B1E-C36E8D866B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07046F6-0411-2809-A491-C1B1C1A9B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137A6A2-7519-E913-7F6F-249B35943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87DFD1B-24AE-3A5E-D910-CE479B388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118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6DB0499-8E03-D3F3-DDC5-BCD70FBE5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EDA9B76-8AAC-EA39-5EFC-E4C6CB5B2D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72832F5-824A-897B-9CFC-FC70B17A0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614C773-31FD-3FFA-A249-D7995E77B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B09F392-D043-873F-AB34-2B86BEE43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917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E7D9255-6CA1-E58A-27BC-00DD64015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0F0B585-0104-AC4F-D323-9617F8BC68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185F6F3-C472-B38A-33F0-5A134299FE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4FCDC37-6FEC-0CE6-DA46-E7E37838F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6F7E4C5-EBFE-DEA3-C98E-F16314EA0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74BC120-AE60-1DF2-FB6E-BC5A0AFB1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048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E9C8EFC-049F-5BD9-835B-C8BA6EF1C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735B267-223F-FAE0-D99F-5E3B93E863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22443F1-4DF6-81A3-7D62-F845A14E80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577F9797-A60D-02A4-862F-DC3E7316D2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AD5E1E75-07D2-40EA-4DA3-EAA3440545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B953A51-1105-3497-B537-EAEEBAF3F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9338F90B-38CB-11BC-89BC-43029EC43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C0FDDA0-E79B-3407-B726-FF792323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6782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4F98365-53EE-0D0D-5F0A-0DE2E9D3C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ED9ACC7-79D0-D06F-48EA-2316F9620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0370742-9184-AD76-3ED1-BE54B0D2E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6DA296C-87AF-0B86-E972-E410508B4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58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5A580E7-7BA1-89A8-139A-BE8F43D4A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0F3FD84-51C5-5F6A-E110-3EB38A4C0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0557C08-1B68-8488-B8C2-77DA8A503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967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081F5B-4202-FF4C-E3F6-A2C8EA497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E371E5E-F3C1-CF88-0C58-1339DBEF0E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37877D1-F6F9-D1C1-F37C-F6CA1D9786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954C937-B9EB-2132-CBAB-E549983F5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C329D84-D00A-97DE-C9C1-60D4F0166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3E1955A-1990-F3DC-F1C4-ED607A40C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127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4792ED-DABA-9130-923E-347D98DB8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8105234-F5BC-F8ED-B959-9681DB596F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40C2D51-98D0-3474-054D-85807F97FD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640527E-7E03-2188-C2EE-FC2A8B885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F7903EC-4905-CAD4-9226-599203B18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75EC802-5DD9-83F2-C826-A149A3077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402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D6A1913-035D-9F14-9A86-1A4BBE84F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A847C03-AC17-F746-8E42-FBB6B3DDB5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D4EB8EE-9780-D59D-294E-B53E2392A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644338B-7374-E898-77E3-F3D726436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E0A995C-964A-5B44-B837-47CF97C48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97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86E57FD-F98C-01FE-3309-2FCA6C28D6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5B3DA34-3C15-D333-E8A0-F8E4DEFDD2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8ACE8F9-DDAE-6905-89F5-1011D1BA1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729E4C0-FA6E-3C70-F4E4-C9346BB9E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2CDCC85-9B0E-CEB2-7714-3995BCE6B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0505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9897DC2-FA0B-8684-FDCD-3643B6B68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8C9D45E-6870-5966-7485-833FCA5CCD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E84A845-8B05-897B-F002-E98714AEC5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A7D89-C4F7-45E5-ADE6-1B72C8C0AD51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26FBC62-A998-105B-55B8-DD7F6C3AF1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24EEAF0-8515-567F-BFEB-307D6E1F54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2881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描述已自动生成">
            <a:extLst>
              <a:ext uri="{FF2B5EF4-FFF2-40B4-BE49-F238E27FC236}">
                <a16:creationId xmlns:a16="http://schemas.microsoft.com/office/drawing/2014/main" id="{E418523E-65FC-3C4F-731C-EB708CDCAD3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7" y="-2667001"/>
            <a:ext cx="6858002" cy="12192003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831B7832-CD64-AC84-AAED-38D6591214C0}"/>
              </a:ext>
            </a:extLst>
          </p:cNvPr>
          <p:cNvSpPr txBox="1"/>
          <p:nvPr/>
        </p:nvSpPr>
        <p:spPr>
          <a:xfrm>
            <a:off x="4272426" y="181570"/>
            <a:ext cx="364715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六顶思考帽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7D679E85-5597-76D2-94A1-B68AD1390F7E}"/>
              </a:ext>
            </a:extLst>
          </p:cNvPr>
          <p:cNvSpPr txBox="1"/>
          <p:nvPr/>
        </p:nvSpPr>
        <p:spPr>
          <a:xfrm>
            <a:off x="10653057" y="6483607"/>
            <a:ext cx="11769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@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项目经理阿道</a:t>
            </a:r>
          </a:p>
        </p:txBody>
      </p:sp>
      <p:pic>
        <p:nvPicPr>
          <p:cNvPr id="5" name="图形 4">
            <a:extLst>
              <a:ext uri="{FF2B5EF4-FFF2-40B4-BE49-F238E27FC236}">
                <a16:creationId xmlns:a16="http://schemas.microsoft.com/office/drawing/2014/main" id="{D09B692C-1780-9D1B-2418-FFF9A0EC50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41619" y="1214957"/>
            <a:ext cx="1080000" cy="694286"/>
          </a:xfrm>
          <a:prstGeom prst="rect">
            <a:avLst/>
          </a:prstGeom>
        </p:spPr>
      </p:pic>
      <p:pic>
        <p:nvPicPr>
          <p:cNvPr id="9" name="图形 8">
            <a:extLst>
              <a:ext uri="{FF2B5EF4-FFF2-40B4-BE49-F238E27FC236}">
                <a16:creationId xmlns:a16="http://schemas.microsoft.com/office/drawing/2014/main" id="{BC2181E1-0C4B-EE72-2019-86E23B0209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27372" y="1214957"/>
            <a:ext cx="1080000" cy="694286"/>
          </a:xfrm>
          <a:prstGeom prst="rect">
            <a:avLst/>
          </a:prstGeom>
        </p:spPr>
      </p:pic>
      <p:pic>
        <p:nvPicPr>
          <p:cNvPr id="12" name="图形 11">
            <a:extLst>
              <a:ext uri="{FF2B5EF4-FFF2-40B4-BE49-F238E27FC236}">
                <a16:creationId xmlns:a16="http://schemas.microsoft.com/office/drawing/2014/main" id="{97294D85-72B9-266A-B6BF-B4830DC2BE1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613125" y="1214957"/>
            <a:ext cx="1080000" cy="694286"/>
          </a:xfrm>
          <a:prstGeom prst="rect">
            <a:avLst/>
          </a:prstGeom>
        </p:spPr>
      </p:pic>
      <p:pic>
        <p:nvPicPr>
          <p:cNvPr id="14" name="图形 13">
            <a:extLst>
              <a:ext uri="{FF2B5EF4-FFF2-40B4-BE49-F238E27FC236}">
                <a16:creationId xmlns:a16="http://schemas.microsoft.com/office/drawing/2014/main" id="{B9699AF8-0655-D2D9-AE28-A3F6F69F2A9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498878" y="1214957"/>
            <a:ext cx="1080000" cy="694286"/>
          </a:xfrm>
          <a:prstGeom prst="rect">
            <a:avLst/>
          </a:prstGeom>
        </p:spPr>
      </p:pic>
      <p:pic>
        <p:nvPicPr>
          <p:cNvPr id="16" name="图形 15">
            <a:extLst>
              <a:ext uri="{FF2B5EF4-FFF2-40B4-BE49-F238E27FC236}">
                <a16:creationId xmlns:a16="http://schemas.microsoft.com/office/drawing/2014/main" id="{DB6E290A-AD35-0D49-CE67-9723EB72197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384631" y="1214957"/>
            <a:ext cx="1080000" cy="694286"/>
          </a:xfrm>
          <a:prstGeom prst="rect">
            <a:avLst/>
          </a:prstGeom>
        </p:spPr>
      </p:pic>
      <p:pic>
        <p:nvPicPr>
          <p:cNvPr id="18" name="图形 17">
            <a:extLst>
              <a:ext uri="{FF2B5EF4-FFF2-40B4-BE49-F238E27FC236}">
                <a16:creationId xmlns:a16="http://schemas.microsoft.com/office/drawing/2014/main" id="{1455C51C-5E1A-A287-8A4F-BCDA72C28E1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270382" y="1214957"/>
            <a:ext cx="1080000" cy="694286"/>
          </a:xfrm>
          <a:prstGeom prst="rect">
            <a:avLst/>
          </a:prstGeom>
        </p:spPr>
      </p:pic>
      <p:grpSp>
        <p:nvGrpSpPr>
          <p:cNvPr id="35" name="组合 34">
            <a:extLst>
              <a:ext uri="{FF2B5EF4-FFF2-40B4-BE49-F238E27FC236}">
                <a16:creationId xmlns:a16="http://schemas.microsoft.com/office/drawing/2014/main" id="{DA35A0D3-2C71-232A-9803-B997E2A56F5B}"/>
              </a:ext>
            </a:extLst>
          </p:cNvPr>
          <p:cNvGrpSpPr/>
          <p:nvPr/>
        </p:nvGrpSpPr>
        <p:grpSpPr>
          <a:xfrm>
            <a:off x="551268" y="2060454"/>
            <a:ext cx="1660698" cy="4330823"/>
            <a:chOff x="551268" y="2203329"/>
            <a:chExt cx="1660698" cy="4330823"/>
          </a:xfrm>
        </p:grpSpPr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6AE6DFF5-ACBE-438D-D8E3-6556DB6830BE}"/>
                </a:ext>
              </a:extLst>
            </p:cNvPr>
            <p:cNvSpPr txBox="1"/>
            <p:nvPr/>
          </p:nvSpPr>
          <p:spPr>
            <a:xfrm>
              <a:off x="1058453" y="2203329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>
                  <a:latin typeface="OPPOSans B" panose="00020600040101010101" pitchFamily="18" charset="-122"/>
                  <a:ea typeface="OPPOSans B" panose="00020600040101010101" pitchFamily="18" charset="-122"/>
                  <a:cs typeface="OPPOSans B" panose="00020600040101010101" pitchFamily="18" charset="-122"/>
                </a:rPr>
                <a:t>白色</a:t>
              </a:r>
            </a:p>
          </p:txBody>
        </p:sp>
        <p:sp>
          <p:nvSpPr>
            <p:cNvPr id="10" name="图形 8">
              <a:extLst>
                <a:ext uri="{FF2B5EF4-FFF2-40B4-BE49-F238E27FC236}">
                  <a16:creationId xmlns:a16="http://schemas.microsoft.com/office/drawing/2014/main" id="{CF3A74A5-A097-8C35-84CA-33CCF6DB31E5}"/>
                </a:ext>
              </a:extLst>
            </p:cNvPr>
            <p:cNvSpPr/>
            <p:nvPr/>
          </p:nvSpPr>
          <p:spPr>
            <a:xfrm rot="5400000">
              <a:off x="-590086" y="3732101"/>
              <a:ext cx="3943407" cy="1660696"/>
            </a:xfrm>
            <a:prstGeom prst="rect">
              <a:avLst/>
            </a:prstGeom>
            <a:solidFill>
              <a:schemeClr val="bg1">
                <a:lumMod val="75000"/>
                <a:alpha val="30000"/>
              </a:schemeClr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 dirty="0"/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403A91CC-6306-3A62-3F5A-9685B1BA451B}"/>
                </a:ext>
              </a:extLst>
            </p:cNvPr>
            <p:cNvSpPr txBox="1"/>
            <p:nvPr/>
          </p:nvSpPr>
          <p:spPr>
            <a:xfrm>
              <a:off x="551269" y="2720731"/>
              <a:ext cx="1660696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我们现在有什么信息？</a:t>
              </a:r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B3C342B7-3F58-C2EC-D40B-BFFB32B7214E}"/>
                </a:ext>
              </a:extLst>
            </p:cNvPr>
            <p:cNvSpPr txBox="1"/>
            <p:nvPr/>
          </p:nvSpPr>
          <p:spPr>
            <a:xfrm>
              <a:off x="551269" y="4077339"/>
              <a:ext cx="1660696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我们还需要什么信息？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8D3BC63C-E6C1-5717-089D-21294058FA18}"/>
                </a:ext>
              </a:extLst>
            </p:cNvPr>
            <p:cNvSpPr txBox="1"/>
            <p:nvPr/>
          </p:nvSpPr>
          <p:spPr>
            <a:xfrm>
              <a:off x="551268" y="5252370"/>
              <a:ext cx="1660697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我们怎么得到所需要的信息？</a:t>
              </a:r>
            </a:p>
          </p:txBody>
        </p: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id="{4619C945-59B6-9BE3-E841-C14AA14CEE4C}"/>
                </a:ext>
              </a:extLst>
            </p:cNvPr>
            <p:cNvCxnSpPr/>
            <p:nvPr/>
          </p:nvCxnSpPr>
          <p:spPr>
            <a:xfrm>
              <a:off x="551269" y="3962400"/>
              <a:ext cx="1660697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>
              <a:extLst>
                <a:ext uri="{FF2B5EF4-FFF2-40B4-BE49-F238E27FC236}">
                  <a16:creationId xmlns:a16="http://schemas.microsoft.com/office/drawing/2014/main" id="{6AB49E4D-01D5-9AA0-E5E8-DC5EF986C80B}"/>
                </a:ext>
              </a:extLst>
            </p:cNvPr>
            <p:cNvCxnSpPr/>
            <p:nvPr/>
          </p:nvCxnSpPr>
          <p:spPr>
            <a:xfrm>
              <a:off x="551268" y="5233320"/>
              <a:ext cx="1660697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8B826DFC-37FE-130B-399C-BF8E4A72CF85}"/>
              </a:ext>
            </a:extLst>
          </p:cNvPr>
          <p:cNvGrpSpPr/>
          <p:nvPr/>
        </p:nvGrpSpPr>
        <p:grpSpPr>
          <a:xfrm>
            <a:off x="2472309" y="2060454"/>
            <a:ext cx="1729167" cy="4330823"/>
            <a:chOff x="551268" y="2203329"/>
            <a:chExt cx="1729167" cy="4330823"/>
          </a:xfrm>
        </p:grpSpPr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id="{7EB1A844-302B-AF9D-9C49-6B38275E3B96}"/>
                </a:ext>
              </a:extLst>
            </p:cNvPr>
            <p:cNvSpPr txBox="1"/>
            <p:nvPr/>
          </p:nvSpPr>
          <p:spPr>
            <a:xfrm>
              <a:off x="1058452" y="2203329"/>
              <a:ext cx="6463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rgbClr val="689353"/>
                  </a:solidFill>
                  <a:latin typeface="OPPOSans B" panose="00020600040101010101" pitchFamily="18" charset="-122"/>
                  <a:ea typeface="OPPOSans B" panose="00020600040101010101" pitchFamily="18" charset="-122"/>
                  <a:cs typeface="OPPOSans B" panose="00020600040101010101" pitchFamily="18" charset="-122"/>
                </a:rPr>
                <a:t>绿色</a:t>
              </a:r>
            </a:p>
          </p:txBody>
        </p:sp>
        <p:sp>
          <p:nvSpPr>
            <p:cNvPr id="39" name="图形 8">
              <a:extLst>
                <a:ext uri="{FF2B5EF4-FFF2-40B4-BE49-F238E27FC236}">
                  <a16:creationId xmlns:a16="http://schemas.microsoft.com/office/drawing/2014/main" id="{DDBAC8D9-80BD-1FB6-77E7-ACFED0BF0E06}"/>
                </a:ext>
              </a:extLst>
            </p:cNvPr>
            <p:cNvSpPr/>
            <p:nvPr/>
          </p:nvSpPr>
          <p:spPr>
            <a:xfrm rot="5400000">
              <a:off x="-590086" y="3732101"/>
              <a:ext cx="3943407" cy="1660696"/>
            </a:xfrm>
            <a:prstGeom prst="rect">
              <a:avLst/>
            </a:prstGeom>
            <a:solidFill>
              <a:srgbClr val="6A9E20">
                <a:alpha val="20000"/>
              </a:srgbClr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 dirty="0"/>
            </a:p>
          </p:txBody>
        </p:sp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id="{1E2844F1-BD78-1873-0BDD-3551D998181C}"/>
                </a:ext>
              </a:extLst>
            </p:cNvPr>
            <p:cNvSpPr txBox="1"/>
            <p:nvPr/>
          </p:nvSpPr>
          <p:spPr>
            <a:xfrm>
              <a:off x="551269" y="2720731"/>
              <a:ext cx="1729166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accent6">
                      <a:lumMod val="75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新的想法，建议和假设是什么？</a:t>
              </a:r>
            </a:p>
          </p:txBody>
        </p:sp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id="{6E836985-FEC2-48E3-6650-6F1D1231E012}"/>
                </a:ext>
              </a:extLst>
            </p:cNvPr>
            <p:cNvSpPr txBox="1"/>
            <p:nvPr/>
          </p:nvSpPr>
          <p:spPr>
            <a:xfrm>
              <a:off x="551269" y="4077339"/>
              <a:ext cx="1660696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accent6">
                      <a:lumMod val="75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有什么可能发生的事情么？</a:t>
              </a: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id="{C1703EEE-2563-ABD7-0FB1-6CDDE4CEC1DE}"/>
                </a:ext>
              </a:extLst>
            </p:cNvPr>
            <p:cNvSpPr txBox="1"/>
            <p:nvPr/>
          </p:nvSpPr>
          <p:spPr>
            <a:xfrm>
              <a:off x="686272" y="5251405"/>
              <a:ext cx="1477743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accent6">
                      <a:lumMod val="75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其他可能的选择是什么？</a:t>
              </a:r>
            </a:p>
          </p:txBody>
        </p: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id="{2B05FE35-2AAA-3B07-2F38-31FE6A2E2611}"/>
                </a:ext>
              </a:extLst>
            </p:cNvPr>
            <p:cNvCxnSpPr/>
            <p:nvPr/>
          </p:nvCxnSpPr>
          <p:spPr>
            <a:xfrm>
              <a:off x="551269" y="3962400"/>
              <a:ext cx="1660697" cy="0"/>
            </a:xfrm>
            <a:prstGeom prst="line">
              <a:avLst/>
            </a:prstGeom>
            <a:ln w="12700">
              <a:solidFill>
                <a:srgbClr val="68935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>
              <a:extLst>
                <a:ext uri="{FF2B5EF4-FFF2-40B4-BE49-F238E27FC236}">
                  <a16:creationId xmlns:a16="http://schemas.microsoft.com/office/drawing/2014/main" id="{CF1F144E-BAD8-4E23-5E98-9325437F3D32}"/>
                </a:ext>
              </a:extLst>
            </p:cNvPr>
            <p:cNvCxnSpPr/>
            <p:nvPr/>
          </p:nvCxnSpPr>
          <p:spPr>
            <a:xfrm>
              <a:off x="551268" y="5233320"/>
              <a:ext cx="1660697" cy="0"/>
            </a:xfrm>
            <a:prstGeom prst="line">
              <a:avLst/>
            </a:prstGeom>
            <a:ln w="12700">
              <a:solidFill>
                <a:srgbClr val="68935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id="{3A092FAF-B56C-6C2C-DF8F-BE764503C3AF}"/>
              </a:ext>
            </a:extLst>
          </p:cNvPr>
          <p:cNvGrpSpPr/>
          <p:nvPr/>
        </p:nvGrpSpPr>
        <p:grpSpPr>
          <a:xfrm>
            <a:off x="4393350" y="2060454"/>
            <a:ext cx="1729167" cy="4330823"/>
            <a:chOff x="551268" y="2203329"/>
            <a:chExt cx="1729167" cy="4330823"/>
          </a:xfrm>
        </p:grpSpPr>
        <p:sp>
          <p:nvSpPr>
            <p:cNvPr id="51" name="文本框 50">
              <a:extLst>
                <a:ext uri="{FF2B5EF4-FFF2-40B4-BE49-F238E27FC236}">
                  <a16:creationId xmlns:a16="http://schemas.microsoft.com/office/drawing/2014/main" id="{6ECB1A39-725E-CAED-015F-6566D246FE54}"/>
                </a:ext>
              </a:extLst>
            </p:cNvPr>
            <p:cNvSpPr txBox="1"/>
            <p:nvPr/>
          </p:nvSpPr>
          <p:spPr>
            <a:xfrm>
              <a:off x="1058452" y="2203329"/>
              <a:ext cx="6463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rgbClr val="B19746"/>
                  </a:solidFill>
                  <a:latin typeface="OPPOSans B" panose="00020600040101010101" pitchFamily="18" charset="-122"/>
                  <a:ea typeface="OPPOSans B" panose="00020600040101010101" pitchFamily="18" charset="-122"/>
                  <a:cs typeface="OPPOSans B" panose="00020600040101010101" pitchFamily="18" charset="-122"/>
                </a:rPr>
                <a:t>黄色</a:t>
              </a:r>
            </a:p>
          </p:txBody>
        </p:sp>
        <p:sp>
          <p:nvSpPr>
            <p:cNvPr id="55" name="图形 8">
              <a:extLst>
                <a:ext uri="{FF2B5EF4-FFF2-40B4-BE49-F238E27FC236}">
                  <a16:creationId xmlns:a16="http://schemas.microsoft.com/office/drawing/2014/main" id="{DAA0D558-ABE8-1C80-DBF3-D5F5D23692D2}"/>
                </a:ext>
              </a:extLst>
            </p:cNvPr>
            <p:cNvSpPr/>
            <p:nvPr/>
          </p:nvSpPr>
          <p:spPr>
            <a:xfrm rot="5400000">
              <a:off x="-590086" y="3732101"/>
              <a:ext cx="3943407" cy="1660696"/>
            </a:xfrm>
            <a:prstGeom prst="rect">
              <a:avLst/>
            </a:prstGeom>
            <a:solidFill>
              <a:srgbClr val="FFC000">
                <a:alpha val="30000"/>
              </a:srgbClr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 dirty="0"/>
            </a:p>
          </p:txBody>
        </p:sp>
        <p:sp>
          <p:nvSpPr>
            <p:cNvPr id="56" name="文本框 55">
              <a:extLst>
                <a:ext uri="{FF2B5EF4-FFF2-40B4-BE49-F238E27FC236}">
                  <a16:creationId xmlns:a16="http://schemas.microsoft.com/office/drawing/2014/main" id="{BEA72EFE-E3BF-90A0-3403-917F709C719D}"/>
                </a:ext>
              </a:extLst>
            </p:cNvPr>
            <p:cNvSpPr txBox="1"/>
            <p:nvPr/>
          </p:nvSpPr>
          <p:spPr>
            <a:xfrm>
              <a:off x="686274" y="2720731"/>
              <a:ext cx="1390688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accent4">
                      <a:lumMod val="50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有哪些积极有利的条件？</a:t>
              </a:r>
            </a:p>
          </p:txBody>
        </p:sp>
        <p:sp>
          <p:nvSpPr>
            <p:cNvPr id="57" name="文本框 56">
              <a:extLst>
                <a:ext uri="{FF2B5EF4-FFF2-40B4-BE49-F238E27FC236}">
                  <a16:creationId xmlns:a16="http://schemas.microsoft.com/office/drawing/2014/main" id="{C0575C2F-E151-790B-B9C6-33C66A1721FE}"/>
                </a:ext>
              </a:extLst>
            </p:cNvPr>
            <p:cNvSpPr txBox="1"/>
            <p:nvPr/>
          </p:nvSpPr>
          <p:spPr>
            <a:xfrm>
              <a:off x="551269" y="4077339"/>
              <a:ext cx="1660697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accent4">
                      <a:lumMod val="50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存在哪些有价值的方面？</a:t>
              </a:r>
            </a:p>
          </p:txBody>
        </p:sp>
        <p:sp>
          <p:nvSpPr>
            <p:cNvPr id="58" name="文本框 57">
              <a:extLst>
                <a:ext uri="{FF2B5EF4-FFF2-40B4-BE49-F238E27FC236}">
                  <a16:creationId xmlns:a16="http://schemas.microsoft.com/office/drawing/2014/main" id="{9CD4A90B-5670-5704-59E8-A846E42222B8}"/>
                </a:ext>
              </a:extLst>
            </p:cNvPr>
            <p:cNvSpPr txBox="1"/>
            <p:nvPr/>
          </p:nvSpPr>
          <p:spPr>
            <a:xfrm>
              <a:off x="551268" y="5252370"/>
              <a:ext cx="1729167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accent4">
                      <a:lumMod val="50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有没有什么特别吸引人的地方？</a:t>
              </a:r>
            </a:p>
          </p:txBody>
        </p:sp>
        <p:cxnSp>
          <p:nvCxnSpPr>
            <p:cNvPr id="59" name="直接连接符 58">
              <a:extLst>
                <a:ext uri="{FF2B5EF4-FFF2-40B4-BE49-F238E27FC236}">
                  <a16:creationId xmlns:a16="http://schemas.microsoft.com/office/drawing/2014/main" id="{6C9E9403-2D72-2D94-ECE8-E298357F55B9}"/>
                </a:ext>
              </a:extLst>
            </p:cNvPr>
            <p:cNvCxnSpPr/>
            <p:nvPr/>
          </p:nvCxnSpPr>
          <p:spPr>
            <a:xfrm>
              <a:off x="551269" y="3962400"/>
              <a:ext cx="1660697" cy="0"/>
            </a:xfrm>
            <a:prstGeom prst="line">
              <a:avLst/>
            </a:prstGeom>
            <a:ln w="12700">
              <a:solidFill>
                <a:srgbClr val="B197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>
              <a:extLst>
                <a:ext uri="{FF2B5EF4-FFF2-40B4-BE49-F238E27FC236}">
                  <a16:creationId xmlns:a16="http://schemas.microsoft.com/office/drawing/2014/main" id="{71BFF665-E3B6-9B9F-A7F4-DE9EBEF4B5B1}"/>
                </a:ext>
              </a:extLst>
            </p:cNvPr>
            <p:cNvCxnSpPr/>
            <p:nvPr/>
          </p:nvCxnSpPr>
          <p:spPr>
            <a:xfrm>
              <a:off x="551268" y="5233320"/>
              <a:ext cx="1660697" cy="0"/>
            </a:xfrm>
            <a:prstGeom prst="line">
              <a:avLst/>
            </a:prstGeom>
            <a:ln w="12700">
              <a:solidFill>
                <a:srgbClr val="B197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>
            <a:extLst>
              <a:ext uri="{FF2B5EF4-FFF2-40B4-BE49-F238E27FC236}">
                <a16:creationId xmlns:a16="http://schemas.microsoft.com/office/drawing/2014/main" id="{1E51409F-0D4A-AA42-8416-7C1922112EF9}"/>
              </a:ext>
            </a:extLst>
          </p:cNvPr>
          <p:cNvGrpSpPr/>
          <p:nvPr/>
        </p:nvGrpSpPr>
        <p:grpSpPr>
          <a:xfrm>
            <a:off x="8166965" y="2060454"/>
            <a:ext cx="1660696" cy="4330823"/>
            <a:chOff x="551270" y="2203329"/>
            <a:chExt cx="1660696" cy="4330823"/>
          </a:xfrm>
        </p:grpSpPr>
        <p:sp>
          <p:nvSpPr>
            <p:cNvPr id="70" name="文本框 69">
              <a:extLst>
                <a:ext uri="{FF2B5EF4-FFF2-40B4-BE49-F238E27FC236}">
                  <a16:creationId xmlns:a16="http://schemas.microsoft.com/office/drawing/2014/main" id="{61205E5C-F717-99D5-92BB-B0C8515D83CA}"/>
                </a:ext>
              </a:extLst>
            </p:cNvPr>
            <p:cNvSpPr txBox="1"/>
            <p:nvPr/>
          </p:nvSpPr>
          <p:spPr>
            <a:xfrm>
              <a:off x="1058452" y="2203329"/>
              <a:ext cx="6463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rgbClr val="E45B5B"/>
                  </a:solidFill>
                  <a:latin typeface="OPPOSans B" panose="00020600040101010101" pitchFamily="18" charset="-122"/>
                  <a:ea typeface="OPPOSans B" panose="00020600040101010101" pitchFamily="18" charset="-122"/>
                  <a:cs typeface="OPPOSans B" panose="00020600040101010101" pitchFamily="18" charset="-122"/>
                </a:rPr>
                <a:t>红色</a:t>
              </a:r>
            </a:p>
          </p:txBody>
        </p:sp>
        <p:sp>
          <p:nvSpPr>
            <p:cNvPr id="71" name="图形 8">
              <a:extLst>
                <a:ext uri="{FF2B5EF4-FFF2-40B4-BE49-F238E27FC236}">
                  <a16:creationId xmlns:a16="http://schemas.microsoft.com/office/drawing/2014/main" id="{EA479603-7589-003C-EE8A-9C2F17DED16D}"/>
                </a:ext>
              </a:extLst>
            </p:cNvPr>
            <p:cNvSpPr/>
            <p:nvPr/>
          </p:nvSpPr>
          <p:spPr>
            <a:xfrm rot="5400000">
              <a:off x="-590086" y="3732101"/>
              <a:ext cx="3943407" cy="1660696"/>
            </a:xfrm>
            <a:prstGeom prst="rect">
              <a:avLst/>
            </a:prstGeom>
            <a:solidFill>
              <a:srgbClr val="EA7A7A">
                <a:alpha val="20000"/>
              </a:srgbClr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 dirty="0"/>
            </a:p>
          </p:txBody>
        </p:sp>
        <p:sp>
          <p:nvSpPr>
            <p:cNvPr id="72" name="文本框 71">
              <a:extLst>
                <a:ext uri="{FF2B5EF4-FFF2-40B4-BE49-F238E27FC236}">
                  <a16:creationId xmlns:a16="http://schemas.microsoft.com/office/drawing/2014/main" id="{9A3D3998-435A-AECE-071B-2ADCC11C905E}"/>
                </a:ext>
              </a:extLst>
            </p:cNvPr>
            <p:cNvSpPr txBox="1"/>
            <p:nvPr/>
          </p:nvSpPr>
          <p:spPr>
            <a:xfrm>
              <a:off x="686274" y="2720731"/>
              <a:ext cx="1390688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solidFill>
                    <a:srgbClr val="E45656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我对此的感觉是什么？</a:t>
              </a:r>
            </a:p>
          </p:txBody>
        </p:sp>
      </p:grpSp>
      <p:grpSp>
        <p:nvGrpSpPr>
          <p:cNvPr id="89" name="组合 88">
            <a:extLst>
              <a:ext uri="{FF2B5EF4-FFF2-40B4-BE49-F238E27FC236}">
                <a16:creationId xmlns:a16="http://schemas.microsoft.com/office/drawing/2014/main" id="{6E04173C-529A-1ADB-0EEF-AF04BA7AC927}"/>
              </a:ext>
            </a:extLst>
          </p:cNvPr>
          <p:cNvGrpSpPr/>
          <p:nvPr/>
        </p:nvGrpSpPr>
        <p:grpSpPr>
          <a:xfrm>
            <a:off x="6314391" y="2060454"/>
            <a:ext cx="1660698" cy="4330823"/>
            <a:chOff x="6314391" y="2060454"/>
            <a:chExt cx="1660698" cy="4330823"/>
          </a:xfrm>
        </p:grpSpPr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id="{04E20ABE-7F1D-EAD8-A511-528E48E22F47}"/>
                </a:ext>
              </a:extLst>
            </p:cNvPr>
            <p:cNvSpPr txBox="1"/>
            <p:nvPr/>
          </p:nvSpPr>
          <p:spPr>
            <a:xfrm>
              <a:off x="6821575" y="2060454"/>
              <a:ext cx="6463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>
                  <a:latin typeface="OPPOSans B" panose="00020600040101010101" pitchFamily="18" charset="-122"/>
                  <a:ea typeface="OPPOSans B" panose="00020600040101010101" pitchFamily="18" charset="-122"/>
                  <a:cs typeface="OPPOSans B" panose="00020600040101010101" pitchFamily="18" charset="-122"/>
                </a:rPr>
                <a:t>黑色</a:t>
              </a:r>
            </a:p>
          </p:txBody>
        </p:sp>
        <p:sp>
          <p:nvSpPr>
            <p:cNvPr id="63" name="图形 8">
              <a:extLst>
                <a:ext uri="{FF2B5EF4-FFF2-40B4-BE49-F238E27FC236}">
                  <a16:creationId xmlns:a16="http://schemas.microsoft.com/office/drawing/2014/main" id="{C2AFD883-87F8-676A-4977-DA133B32B5D8}"/>
                </a:ext>
              </a:extLst>
            </p:cNvPr>
            <p:cNvSpPr/>
            <p:nvPr/>
          </p:nvSpPr>
          <p:spPr>
            <a:xfrm rot="5400000">
              <a:off x="5173037" y="3589226"/>
              <a:ext cx="3943407" cy="1660696"/>
            </a:xfrm>
            <a:prstGeom prst="rect">
              <a:avLst/>
            </a:prstGeom>
            <a:solidFill>
              <a:schemeClr val="bg1">
                <a:lumMod val="50000"/>
                <a:alpha val="30000"/>
              </a:schemeClr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 dirty="0"/>
            </a:p>
          </p:txBody>
        </p:sp>
        <p:sp>
          <p:nvSpPr>
            <p:cNvPr id="64" name="文本框 63">
              <a:extLst>
                <a:ext uri="{FF2B5EF4-FFF2-40B4-BE49-F238E27FC236}">
                  <a16:creationId xmlns:a16="http://schemas.microsoft.com/office/drawing/2014/main" id="{91AA687A-226E-DAA1-5F1B-17B674A322C7}"/>
                </a:ext>
              </a:extLst>
            </p:cNvPr>
            <p:cNvSpPr txBox="1"/>
            <p:nvPr/>
          </p:nvSpPr>
          <p:spPr>
            <a:xfrm>
              <a:off x="6314392" y="2577856"/>
              <a:ext cx="1660696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可能带来哪些不好的结果？</a:t>
              </a:r>
            </a:p>
          </p:txBody>
        </p:sp>
        <p:sp>
          <p:nvSpPr>
            <p:cNvPr id="65" name="文本框 64">
              <a:extLst>
                <a:ext uri="{FF2B5EF4-FFF2-40B4-BE49-F238E27FC236}">
                  <a16:creationId xmlns:a16="http://schemas.microsoft.com/office/drawing/2014/main" id="{2531A26D-4A98-3C57-4C72-70DAE4CE01AE}"/>
                </a:ext>
              </a:extLst>
            </p:cNvPr>
            <p:cNvSpPr txBox="1"/>
            <p:nvPr/>
          </p:nvSpPr>
          <p:spPr>
            <a:xfrm>
              <a:off x="6314392" y="3667487"/>
              <a:ext cx="1660696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有没有什么缺点？</a:t>
              </a:r>
            </a:p>
          </p:txBody>
        </p:sp>
        <p:sp>
          <p:nvSpPr>
            <p:cNvPr id="66" name="文本框 65">
              <a:extLst>
                <a:ext uri="{FF2B5EF4-FFF2-40B4-BE49-F238E27FC236}">
                  <a16:creationId xmlns:a16="http://schemas.microsoft.com/office/drawing/2014/main" id="{EED7B5CA-9DB8-81EE-C28B-57FCF3098D3B}"/>
                </a:ext>
              </a:extLst>
            </p:cNvPr>
            <p:cNvSpPr txBox="1"/>
            <p:nvPr/>
          </p:nvSpPr>
          <p:spPr>
            <a:xfrm>
              <a:off x="6314391" y="5171434"/>
              <a:ext cx="1660696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执行过程中会有哪些困难？</a:t>
              </a:r>
            </a:p>
          </p:txBody>
        </p:sp>
        <p:cxnSp>
          <p:nvCxnSpPr>
            <p:cNvPr id="67" name="直接连接符 66">
              <a:extLst>
                <a:ext uri="{FF2B5EF4-FFF2-40B4-BE49-F238E27FC236}">
                  <a16:creationId xmlns:a16="http://schemas.microsoft.com/office/drawing/2014/main" id="{5FE32B2B-2AB6-5622-ADBF-22D557318CEC}"/>
                </a:ext>
              </a:extLst>
            </p:cNvPr>
            <p:cNvCxnSpPr/>
            <p:nvPr/>
          </p:nvCxnSpPr>
          <p:spPr>
            <a:xfrm>
              <a:off x="6314392" y="3653875"/>
              <a:ext cx="1660697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>
              <a:extLst>
                <a:ext uri="{FF2B5EF4-FFF2-40B4-BE49-F238E27FC236}">
                  <a16:creationId xmlns:a16="http://schemas.microsoft.com/office/drawing/2014/main" id="{B92BADA6-6976-B6EE-C963-B0E719AA831C}"/>
                </a:ext>
              </a:extLst>
            </p:cNvPr>
            <p:cNvCxnSpPr/>
            <p:nvPr/>
          </p:nvCxnSpPr>
          <p:spPr>
            <a:xfrm>
              <a:off x="6314391" y="5152384"/>
              <a:ext cx="1660697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文本框 84">
              <a:extLst>
                <a:ext uri="{FF2B5EF4-FFF2-40B4-BE49-F238E27FC236}">
                  <a16:creationId xmlns:a16="http://schemas.microsoft.com/office/drawing/2014/main" id="{4710BE59-0BA3-6FC4-35E8-3433F884C48E}"/>
                </a:ext>
              </a:extLst>
            </p:cNvPr>
            <p:cNvSpPr txBox="1"/>
            <p:nvPr/>
          </p:nvSpPr>
          <p:spPr>
            <a:xfrm>
              <a:off x="6314391" y="4416181"/>
              <a:ext cx="1660696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真的会起作用么？</a:t>
              </a:r>
            </a:p>
          </p:txBody>
        </p:sp>
        <p:cxnSp>
          <p:nvCxnSpPr>
            <p:cNvPr id="86" name="直接连接符 85">
              <a:extLst>
                <a:ext uri="{FF2B5EF4-FFF2-40B4-BE49-F238E27FC236}">
                  <a16:creationId xmlns:a16="http://schemas.microsoft.com/office/drawing/2014/main" id="{23A4F901-8EAE-FFA3-EAA9-91904B29B8E6}"/>
                </a:ext>
              </a:extLst>
            </p:cNvPr>
            <p:cNvCxnSpPr/>
            <p:nvPr/>
          </p:nvCxnSpPr>
          <p:spPr>
            <a:xfrm>
              <a:off x="6314391" y="4397131"/>
              <a:ext cx="1660697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组合 89">
            <a:extLst>
              <a:ext uri="{FF2B5EF4-FFF2-40B4-BE49-F238E27FC236}">
                <a16:creationId xmlns:a16="http://schemas.microsoft.com/office/drawing/2014/main" id="{7C93926D-E8C7-876B-3EB8-DE774228099F}"/>
              </a:ext>
            </a:extLst>
          </p:cNvPr>
          <p:cNvGrpSpPr/>
          <p:nvPr/>
        </p:nvGrpSpPr>
        <p:grpSpPr>
          <a:xfrm>
            <a:off x="10072981" y="2060454"/>
            <a:ext cx="1675721" cy="4330823"/>
            <a:chOff x="10072981" y="2060454"/>
            <a:chExt cx="1675721" cy="4330823"/>
          </a:xfrm>
        </p:grpSpPr>
        <p:sp>
          <p:nvSpPr>
            <p:cNvPr id="78" name="文本框 77">
              <a:extLst>
                <a:ext uri="{FF2B5EF4-FFF2-40B4-BE49-F238E27FC236}">
                  <a16:creationId xmlns:a16="http://schemas.microsoft.com/office/drawing/2014/main" id="{B76D9929-8377-0291-B4B8-87E1BDF72902}"/>
                </a:ext>
              </a:extLst>
            </p:cNvPr>
            <p:cNvSpPr txBox="1"/>
            <p:nvPr/>
          </p:nvSpPr>
          <p:spPr>
            <a:xfrm>
              <a:off x="10595188" y="2060454"/>
              <a:ext cx="6463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accent5">
                      <a:lumMod val="75000"/>
                    </a:schemeClr>
                  </a:solidFill>
                  <a:latin typeface="OPPOSans B" panose="00020600040101010101" pitchFamily="18" charset="-122"/>
                  <a:ea typeface="OPPOSans B" panose="00020600040101010101" pitchFamily="18" charset="-122"/>
                  <a:cs typeface="OPPOSans B" panose="00020600040101010101" pitchFamily="18" charset="-122"/>
                </a:rPr>
                <a:t>蓝色</a:t>
              </a:r>
            </a:p>
          </p:txBody>
        </p:sp>
        <p:sp>
          <p:nvSpPr>
            <p:cNvPr id="79" name="图形 8">
              <a:extLst>
                <a:ext uri="{FF2B5EF4-FFF2-40B4-BE49-F238E27FC236}">
                  <a16:creationId xmlns:a16="http://schemas.microsoft.com/office/drawing/2014/main" id="{A210DBF6-3F83-3AF6-A9F3-D627F565042B}"/>
                </a:ext>
              </a:extLst>
            </p:cNvPr>
            <p:cNvSpPr/>
            <p:nvPr/>
          </p:nvSpPr>
          <p:spPr>
            <a:xfrm rot="5400000">
              <a:off x="8946650" y="3589226"/>
              <a:ext cx="3943407" cy="1660696"/>
            </a:xfrm>
            <a:prstGeom prst="rect">
              <a:avLst/>
            </a:prstGeom>
            <a:solidFill>
              <a:srgbClr val="63C7F8">
                <a:alpha val="30000"/>
              </a:srgbClr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 dirty="0"/>
            </a:p>
          </p:txBody>
        </p:sp>
        <p:sp>
          <p:nvSpPr>
            <p:cNvPr id="80" name="文本框 79">
              <a:extLst>
                <a:ext uri="{FF2B5EF4-FFF2-40B4-BE49-F238E27FC236}">
                  <a16:creationId xmlns:a16="http://schemas.microsoft.com/office/drawing/2014/main" id="{ADC025E1-5C81-DE41-A0DB-8684698A5198}"/>
                </a:ext>
              </a:extLst>
            </p:cNvPr>
            <p:cNvSpPr txBox="1"/>
            <p:nvPr/>
          </p:nvSpPr>
          <p:spPr>
            <a:xfrm>
              <a:off x="10103028" y="2577856"/>
              <a:ext cx="1645674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accent5">
                      <a:lumMod val="75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我们下一步怎么办？</a:t>
              </a:r>
            </a:p>
          </p:txBody>
        </p:sp>
        <p:sp>
          <p:nvSpPr>
            <p:cNvPr id="81" name="文本框 80">
              <a:extLst>
                <a:ext uri="{FF2B5EF4-FFF2-40B4-BE49-F238E27FC236}">
                  <a16:creationId xmlns:a16="http://schemas.microsoft.com/office/drawing/2014/main" id="{F6688A6E-A0A7-D2A7-A8BD-F09C875A82EF}"/>
                </a:ext>
              </a:extLst>
            </p:cNvPr>
            <p:cNvSpPr txBox="1"/>
            <p:nvPr/>
          </p:nvSpPr>
          <p:spPr>
            <a:xfrm>
              <a:off x="10103028" y="3483756"/>
              <a:ext cx="1645674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accent5">
                      <a:lumMod val="75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目前的讨论是否足够？</a:t>
              </a:r>
            </a:p>
          </p:txBody>
        </p:sp>
        <p:sp>
          <p:nvSpPr>
            <p:cNvPr id="82" name="文本框 81">
              <a:extLst>
                <a:ext uri="{FF2B5EF4-FFF2-40B4-BE49-F238E27FC236}">
                  <a16:creationId xmlns:a16="http://schemas.microsoft.com/office/drawing/2014/main" id="{721CE225-A9A3-BFF8-D521-87AF48B8931D}"/>
                </a:ext>
              </a:extLst>
            </p:cNvPr>
            <p:cNvSpPr txBox="1"/>
            <p:nvPr/>
          </p:nvSpPr>
          <p:spPr>
            <a:xfrm>
              <a:off x="10103027" y="5453033"/>
              <a:ext cx="1645674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accent5">
                      <a:lumMod val="75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我们的决定是什么？</a:t>
              </a:r>
            </a:p>
          </p:txBody>
        </p:sp>
        <p:cxnSp>
          <p:nvCxnSpPr>
            <p:cNvPr id="83" name="直接连接符 82">
              <a:extLst>
                <a:ext uri="{FF2B5EF4-FFF2-40B4-BE49-F238E27FC236}">
                  <a16:creationId xmlns:a16="http://schemas.microsoft.com/office/drawing/2014/main" id="{0F8C3FA8-DBE2-8E7A-F669-263AB0797F85}"/>
                </a:ext>
              </a:extLst>
            </p:cNvPr>
            <p:cNvCxnSpPr/>
            <p:nvPr/>
          </p:nvCxnSpPr>
          <p:spPr>
            <a:xfrm>
              <a:off x="10088005" y="3454506"/>
              <a:ext cx="1660697" cy="0"/>
            </a:xfrm>
            <a:prstGeom prst="line">
              <a:avLst/>
            </a:prstGeom>
            <a:ln w="127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>
              <a:extLst>
                <a:ext uri="{FF2B5EF4-FFF2-40B4-BE49-F238E27FC236}">
                  <a16:creationId xmlns:a16="http://schemas.microsoft.com/office/drawing/2014/main" id="{5BE64820-1A07-DD78-80EB-CB7EFAE72628}"/>
                </a:ext>
              </a:extLst>
            </p:cNvPr>
            <p:cNvCxnSpPr/>
            <p:nvPr/>
          </p:nvCxnSpPr>
          <p:spPr>
            <a:xfrm>
              <a:off x="10088004" y="5433983"/>
              <a:ext cx="1660697" cy="0"/>
            </a:xfrm>
            <a:prstGeom prst="line">
              <a:avLst/>
            </a:prstGeom>
            <a:ln w="127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文本框 86">
              <a:extLst>
                <a:ext uri="{FF2B5EF4-FFF2-40B4-BE49-F238E27FC236}">
                  <a16:creationId xmlns:a16="http://schemas.microsoft.com/office/drawing/2014/main" id="{EBCB125A-583E-1700-88A4-7A7199B7947E}"/>
                </a:ext>
              </a:extLst>
            </p:cNvPr>
            <p:cNvSpPr txBox="1"/>
            <p:nvPr/>
          </p:nvSpPr>
          <p:spPr>
            <a:xfrm>
              <a:off x="10088004" y="4476689"/>
              <a:ext cx="1645674" cy="250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accent5">
                      <a:lumMod val="75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是否需要再进行一轮讨论？</a:t>
              </a:r>
            </a:p>
          </p:txBody>
        </p:sp>
        <p:cxnSp>
          <p:nvCxnSpPr>
            <p:cNvPr id="88" name="直接连接符 87">
              <a:extLst>
                <a:ext uri="{FF2B5EF4-FFF2-40B4-BE49-F238E27FC236}">
                  <a16:creationId xmlns:a16="http://schemas.microsoft.com/office/drawing/2014/main" id="{3B9ED50D-E331-B096-4943-A213CD8F7A0D}"/>
                </a:ext>
              </a:extLst>
            </p:cNvPr>
            <p:cNvCxnSpPr/>
            <p:nvPr/>
          </p:nvCxnSpPr>
          <p:spPr>
            <a:xfrm>
              <a:off x="10072981" y="4457639"/>
              <a:ext cx="1660697" cy="0"/>
            </a:xfrm>
            <a:prstGeom prst="line">
              <a:avLst/>
            </a:prstGeom>
            <a:ln w="127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27255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134</Words>
  <Application>Microsoft Office PowerPoint</Application>
  <PresentationFormat>宽屏</PresentationFormat>
  <Paragraphs>26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等线</vt:lpstr>
      <vt:lpstr>站酷快乐体2016修订版</vt:lpstr>
      <vt:lpstr>OPPOSans R</vt:lpstr>
      <vt:lpstr>OPPOSans B</vt:lpstr>
      <vt:lpstr>Arial</vt:lpstr>
      <vt:lpstr>等线 Light</vt:lpstr>
      <vt:lpstr>Office 主题​​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O365</dc:creator>
  <cp:lastModifiedBy>QM13658</cp:lastModifiedBy>
  <cp:revision>6</cp:revision>
  <dcterms:created xsi:type="dcterms:W3CDTF">2023-03-29T09:10:45Z</dcterms:created>
  <dcterms:modified xsi:type="dcterms:W3CDTF">2023-06-26T05:25:47Z</dcterms:modified>
</cp:coreProperties>
</file>